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49" r:id="rId4"/>
    <p:sldId id="484" r:id="rId5"/>
    <p:sldId id="450" r:id="rId6"/>
    <p:sldId id="453" r:id="rId7"/>
    <p:sldId id="454" r:id="rId8"/>
    <p:sldId id="488" r:id="rId9"/>
    <p:sldId id="489" r:id="rId10"/>
    <p:sldId id="486" r:id="rId11"/>
    <p:sldId id="487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85" r:id="rId29"/>
    <p:sldId id="471" r:id="rId30"/>
    <p:sldId id="472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91" r:id="rId39"/>
    <p:sldId id="492" r:id="rId40"/>
    <p:sldId id="497" r:id="rId41"/>
    <p:sldId id="493" r:id="rId42"/>
    <p:sldId id="494" r:id="rId43"/>
    <p:sldId id="495" r:id="rId44"/>
    <p:sldId id="496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84"/>
            <p14:sldId id="450"/>
            <p14:sldId id="453"/>
            <p14:sldId id="454"/>
            <p14:sldId id="488"/>
            <p14:sldId id="489"/>
            <p14:sldId id="486"/>
            <p14:sldId id="487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85"/>
            <p14:sldId id="471"/>
            <p14:sldId id="472"/>
            <p14:sldId id="474"/>
            <p14:sldId id="475"/>
            <p14:sldId id="476"/>
            <p14:sldId id="477"/>
            <p14:sldId id="478"/>
            <p14:sldId id="479"/>
            <p14:sldId id="480"/>
            <p14:sldId id="491"/>
            <p14:sldId id="492"/>
            <p14:sldId id="497"/>
            <p14:sldId id="493"/>
            <p14:sldId id="494"/>
            <p14:sldId id="495"/>
            <p14:sldId id="49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10/18/2018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这些特性使得卷积神经网络具有一定程度上的平移、缩放和扭曲不变性。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这是最复杂的一个情形，几乎很多实际应用都可以对应到这个问题上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都是在做这样一件事</a:t>
            </a:r>
            <a:endParaRPr lang="en-US" altLang="zh-CN" dirty="0" smtClean="0"/>
          </a:p>
          <a:p>
            <a:r>
              <a:rPr lang="en-US" altLang="zh-CN" dirty="0" smtClean="0"/>
              <a:t>1)</a:t>
            </a:r>
            <a:r>
              <a:rPr lang="zh-CN" altLang="en-US" dirty="0" smtClean="0"/>
              <a:t>输入对应着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）一旦输入的特征图个数是多个，这个时候每一组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就应该是多个，而这里有两组</a:t>
            </a:r>
            <a:r>
              <a:rPr lang="en-US" altLang="zh-CN" dirty="0" smtClean="0"/>
              <a:t>filter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）输入是三个特征图，输出为两个特征图，那么我们同样看看每个特征图怎么计算的。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 smtClean="0"/>
              <a:t>tensorflow</a:t>
            </a:r>
            <a:r>
              <a:rPr lang="zh-CN" altLang="en-US" dirty="0" smtClean="0"/>
              <a:t>为例，看看如果实现这么样一个过程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输入层：输入图像大小为 </a:t>
            </a:r>
            <a:r>
              <a:rPr lang="en-US" altLang="zh-CN" dirty="0" smtClean="0"/>
              <a:t>32 × 32 = 1024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C1 </a:t>
            </a:r>
            <a:r>
              <a:rPr lang="zh-CN" altLang="en-US" dirty="0" smtClean="0"/>
              <a:t>层：这一层是卷积层。滤波器的大小是 </a:t>
            </a:r>
            <a:r>
              <a:rPr lang="en-US" altLang="zh-CN" dirty="0" smtClean="0"/>
              <a:t>5×5 = 25</a:t>
            </a:r>
            <a:r>
              <a:rPr lang="zh-CN" altLang="en-US" dirty="0" smtClean="0"/>
              <a:t>，共有 </a:t>
            </a:r>
            <a:r>
              <a:rPr lang="en-US" altLang="zh-CN" dirty="0" smtClean="0"/>
              <a:t>6 </a:t>
            </a:r>
            <a:r>
              <a:rPr lang="zh-CN" altLang="en-US" dirty="0" smtClean="0"/>
              <a:t>个滤</a:t>
            </a:r>
          </a:p>
          <a:p>
            <a:r>
              <a:rPr lang="zh-CN" altLang="en-US" dirty="0" smtClean="0"/>
              <a:t>波器。得到 </a:t>
            </a:r>
            <a:r>
              <a:rPr lang="en-US" altLang="zh-CN" dirty="0" smtClean="0"/>
              <a:t>6 </a:t>
            </a:r>
            <a:r>
              <a:rPr lang="zh-CN" altLang="en-US" dirty="0" smtClean="0"/>
              <a:t>组大小为 </a:t>
            </a:r>
            <a:r>
              <a:rPr lang="en-US" altLang="zh-CN" dirty="0" smtClean="0"/>
              <a:t>28 × 28 = 784 </a:t>
            </a:r>
            <a:r>
              <a:rPr lang="zh-CN" altLang="en-US" dirty="0" smtClean="0"/>
              <a:t>的特征映射。因此，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层的</a:t>
            </a:r>
          </a:p>
          <a:p>
            <a:r>
              <a:rPr lang="zh-CN" altLang="en-US" dirty="0" smtClean="0"/>
              <a:t>神经元个数为 </a:t>
            </a:r>
            <a:r>
              <a:rPr lang="en-US" altLang="zh-CN" dirty="0" smtClean="0"/>
              <a:t>6 × 784 = 4,704</a:t>
            </a:r>
            <a:r>
              <a:rPr lang="zh-CN" altLang="en-US" dirty="0" smtClean="0"/>
              <a:t>。可训练参数个数为</a:t>
            </a:r>
          </a:p>
          <a:p>
            <a:r>
              <a:rPr lang="en-US" altLang="zh-CN" dirty="0" smtClean="0"/>
              <a:t>6 × 25 + 6 = 156</a:t>
            </a:r>
            <a:r>
              <a:rPr lang="zh-CN" altLang="en-US" dirty="0" smtClean="0"/>
              <a:t>。连接数为 </a:t>
            </a:r>
            <a:r>
              <a:rPr lang="en-US" altLang="zh-CN" dirty="0" smtClean="0"/>
              <a:t>156 × 784 = 122,304</a:t>
            </a:r>
            <a:r>
              <a:rPr lang="zh-CN" altLang="en-US" dirty="0" smtClean="0"/>
              <a:t>（包括偏置在内，</a:t>
            </a:r>
          </a:p>
          <a:p>
            <a:r>
              <a:rPr lang="zh-CN" altLang="en-US" dirty="0" smtClean="0"/>
              <a:t>下同）。</a:t>
            </a:r>
            <a:endParaRPr lang="en-US" altLang="zh-CN" dirty="0" smtClean="0"/>
          </a:p>
          <a:p>
            <a:r>
              <a:rPr lang="en-US" altLang="zh-CN" dirty="0" smtClean="0"/>
              <a:t>S2 </a:t>
            </a:r>
            <a:r>
              <a:rPr lang="zh-CN" altLang="en-US" dirty="0" smtClean="0"/>
              <a:t>层：这一层为子采样层。由 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层每组特征映射中的 </a:t>
            </a:r>
            <a:r>
              <a:rPr lang="en-US" altLang="zh-CN" dirty="0" smtClean="0"/>
              <a:t>2 × 2 </a:t>
            </a:r>
            <a:r>
              <a:rPr lang="zh-CN" altLang="en-US" dirty="0" smtClean="0"/>
              <a:t>邻域</a:t>
            </a:r>
          </a:p>
          <a:p>
            <a:r>
              <a:rPr lang="zh-CN" altLang="en-US" dirty="0" smtClean="0"/>
              <a:t>点次采样为 </a:t>
            </a:r>
            <a:r>
              <a:rPr lang="en-US" altLang="zh-CN" dirty="0" smtClean="0"/>
              <a:t>1 </a:t>
            </a:r>
            <a:r>
              <a:rPr lang="zh-CN" altLang="en-US" dirty="0" smtClean="0"/>
              <a:t>个点，也就是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</a:t>
            </a:r>
            <a:r>
              <a:rPr lang="zh-CN" altLang="en-US" dirty="0" smtClean="0"/>
              <a:t>卷积</a:t>
            </a:r>
            <a:r>
              <a:rPr lang="en-US" altLang="zh-CN" dirty="0" smtClean="0"/>
              <a:t>/</a:t>
            </a:r>
            <a:r>
              <a:rPr lang="zh-CN" altLang="en-US" dirty="0"/>
              <a:t>微步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如何增加</a:t>
            </a:r>
            <a:r>
              <a:rPr lang="zh-CN" altLang="en-US" dirty="0"/>
              <a:t>输出单元的</a:t>
            </a:r>
            <a:r>
              <a:rPr lang="zh-CN" altLang="en-US" dirty="0" smtClean="0"/>
              <a:t>感受野</a:t>
            </a:r>
            <a:endParaRPr lang="en-US" altLang="zh-CN" dirty="0" smtClean="0"/>
          </a:p>
          <a:p>
            <a:pPr lvl="1"/>
            <a:r>
              <a:rPr lang="zh-CN" altLang="en-US" dirty="0"/>
              <a:t>增加卷积核的</a:t>
            </a:r>
            <a:r>
              <a:rPr lang="zh-CN" altLang="en-US" dirty="0" smtClean="0"/>
              <a:t>大小</a:t>
            </a:r>
            <a:endParaRPr lang="en-US" altLang="zh-CN" dirty="0" smtClean="0"/>
          </a:p>
          <a:p>
            <a:pPr lvl="1"/>
            <a:r>
              <a:rPr lang="zh-CN" altLang="en-US" dirty="0"/>
              <a:t>增加层数来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/>
              <a:t>在卷积之前</a:t>
            </a:r>
            <a:r>
              <a:rPr lang="zh-CN" altLang="en-US" dirty="0" smtClean="0"/>
              <a:t>进行汇聚操作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给卷积核插入“空洞”来变相地增加其</a:t>
            </a:r>
            <a:r>
              <a:rPr lang="zh-CN" altLang="en-US" dirty="0" smtClean="0"/>
              <a:t>大小。</a:t>
            </a:r>
            <a:endParaRPr lang="zh-CN" altLang="en-US" dirty="0"/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输入：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输出：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 smtClean="0"/>
                  <a:t>）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一幅图像经过卷积后得到的特征。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卷积核看成一个特征提取器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/>
                  <a:t>典型的卷积</a:t>
                </a:r>
                <a:r>
                  <a:rPr lang="zh-CN" altLang="en-US" dirty="0" smtClean="0"/>
                  <a:t>层可以表示成</a:t>
                </a:r>
                <a:r>
                  <a:rPr lang="en-US" altLang="zh-CN" dirty="0" smtClean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典型的卷积层为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维结构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卷积网络是由卷积层、子采样层、全连接层交叉堆叠而成。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趋向于小卷积、大深度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趋向于全卷积</a:t>
            </a:r>
            <a:endParaRPr lang="en-US" altLang="zh-CN" dirty="0" smtClean="0"/>
          </a:p>
          <a:p>
            <a:r>
              <a:rPr lang="zh-CN" altLang="en-US" dirty="0" smtClean="0"/>
              <a:t>典型结构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一</a:t>
            </a:r>
            <a:r>
              <a:rPr lang="zh-CN" altLang="en-US" sz="1800" dirty="0"/>
              <a:t>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通常</a:t>
            </a:r>
            <a:r>
              <a:rPr lang="zh-CN" altLang="en-US" sz="1800" dirty="0"/>
              <a:t>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</a:t>
            </a:r>
            <a:r>
              <a:rPr lang="zh-CN" altLang="en-US" sz="1800" dirty="0" smtClean="0"/>
              <a:t>，然后</a:t>
            </a:r>
            <a:r>
              <a:rPr lang="zh-CN" altLang="en-US" sz="1800" dirty="0"/>
              <a:t>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一般</a:t>
            </a:r>
            <a:r>
              <a:rPr lang="zh-CN" altLang="en-US" sz="1800" dirty="0"/>
              <a:t>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056775" cy="17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权重矩阵的参数非常多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局部不变性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lvl="1"/>
            <a:r>
              <a:rPr lang="zh-CN" altLang="en-US" dirty="0"/>
              <a:t>自然图像中的物体都具有局部不变性特征，</a:t>
            </a:r>
            <a:r>
              <a:rPr lang="zh-CN" altLang="en-US" dirty="0" smtClean="0"/>
              <a:t>比如尺度</a:t>
            </a:r>
            <a:r>
              <a:rPr lang="zh-CN" altLang="en-US" dirty="0"/>
              <a:t>缩放、平移、旋转等操作不影响其语义信息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</a:t>
            </a:r>
            <a:r>
              <a:rPr lang="zh-CN" altLang="en-US" dirty="0"/>
              <a:t>全连接前馈网络很难</a:t>
            </a:r>
            <a:r>
              <a:rPr lang="zh-CN" altLang="en-US" dirty="0" smtClean="0"/>
              <a:t>提取这些</a:t>
            </a:r>
            <a:r>
              <a:rPr lang="zh-CN" altLang="en-US" dirty="0"/>
              <a:t>局部不变</a:t>
            </a:r>
            <a:r>
              <a:rPr lang="zh-CN" altLang="en-US" dirty="0" smtClean="0"/>
              <a:t>特征。</a:t>
            </a:r>
            <a:endParaRPr lang="en-US" altLang="zh-CN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典型的卷积网络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 smtClean="0"/>
              <a:t>是</a:t>
            </a:r>
            <a:r>
              <a:rPr lang="zh-CN" altLang="en-US" dirty="0"/>
              <a:t>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</a:t>
            </a:r>
            <a:r>
              <a:rPr lang="zh-CN" altLang="en-US" dirty="0" smtClean="0"/>
              <a:t>用来</a:t>
            </a:r>
            <a:r>
              <a:rPr lang="zh-CN" altLang="en-US" dirty="0"/>
              <a:t>识别支票上面的手写数字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需要多少个卷积核？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/>
              <a:t>top 5 error of </a:t>
            </a:r>
            <a:r>
              <a:rPr lang="en-US" altLang="zh-CN" dirty="0" smtClean="0"/>
              <a:t>16% </a:t>
            </a:r>
            <a:r>
              <a:rPr lang="en-US" altLang="zh-CN" dirty="0"/>
              <a:t>compared to runner-up with </a:t>
            </a:r>
            <a:r>
              <a:rPr lang="en-US" altLang="zh-CN" dirty="0" smtClean="0"/>
              <a:t>26% </a:t>
            </a:r>
            <a:r>
              <a:rPr lang="en-US" altLang="zh-CN" dirty="0"/>
              <a:t>error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第一</a:t>
            </a:r>
            <a:r>
              <a:rPr lang="zh-CN" altLang="en-US" dirty="0"/>
              <a:t>个现代深度卷积网络模型</a:t>
            </a:r>
            <a:r>
              <a:rPr lang="zh-CN" altLang="en-US" dirty="0" smtClean="0"/>
              <a:t>，首次使用</a:t>
            </a:r>
            <a:r>
              <a:rPr lang="zh-CN" altLang="en-US" dirty="0"/>
              <a:t>了很多现代深度卷积网络的一些技术方法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比如使用</a:t>
            </a:r>
            <a:r>
              <a:rPr lang="en-US" altLang="zh-CN" dirty="0" smtClean="0"/>
              <a:t>GPU</a:t>
            </a:r>
            <a:r>
              <a:rPr lang="zh-CN" altLang="en-US" dirty="0"/>
              <a:t>进行并行训练</a:t>
            </a:r>
            <a:r>
              <a:rPr lang="zh-CN" altLang="en-US" dirty="0" smtClean="0"/>
              <a:t>，采用</a:t>
            </a:r>
            <a:r>
              <a:rPr lang="zh-CN" altLang="en-US" dirty="0"/>
              <a:t>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</a:t>
            </a:r>
            <a:r>
              <a:rPr lang="zh-CN" altLang="en-US" dirty="0" smtClean="0"/>
              <a:t>增强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</a:t>
            </a:r>
            <a:r>
              <a:rPr lang="en-US" altLang="zh-CN" dirty="0" smtClean="0"/>
              <a:t>ILSVRC </a:t>
            </a:r>
            <a:r>
              <a:rPr lang="en-US" altLang="zh-CN" dirty="0"/>
              <a:t>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 smtClean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 smtClean="0"/>
              <a:t>模块。</a:t>
            </a:r>
            <a:endParaRPr lang="en-US" altLang="zh-CN" sz="2400" dirty="0" smtClean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</a:t>
            </a:r>
            <a:r>
              <a:rPr lang="zh-CN" altLang="en-US" sz="2400" dirty="0" smtClean="0"/>
              <a:t>得到</a:t>
            </a:r>
            <a:r>
              <a:rPr lang="zh-CN" altLang="en-US" sz="2400" dirty="0"/>
              <a:t>的特征映射在深度上拼接（堆叠）起来作为输出特征映射。</a:t>
            </a:r>
            <a:endParaRPr lang="en-US" altLang="zh-CN" sz="2400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卷积和</a:t>
            </a:r>
            <a:r>
              <a:rPr lang="zh-CN" altLang="en-US" dirty="0">
                <a:solidFill>
                  <a:srgbClr val="FF0000"/>
                </a:solidFill>
              </a:rPr>
              <a:t>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两</a:t>
            </a:r>
            <a:r>
              <a:rPr lang="zh-CN" altLang="en-US" dirty="0" smtClean="0"/>
              <a:t>层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</a:t>
            </a:r>
            <a:r>
              <a:rPr lang="zh-CN" altLang="en-US" dirty="0"/>
              <a:t>卷积来替换</a:t>
            </a:r>
            <a:r>
              <a:rPr lang="en-US" altLang="zh-CN" dirty="0"/>
              <a:t>v1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5x5</a:t>
            </a:r>
            <a:r>
              <a:rPr lang="zh-CN" altLang="en-US" dirty="0" smtClean="0"/>
              <a:t>的卷积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使用连续的</a:t>
            </a:r>
            <a:r>
              <a:rPr lang="en-US" altLang="zh-CN" dirty="0" smtClean="0"/>
              <a:t>nx1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1xn</a:t>
            </a:r>
            <a:r>
              <a:rPr lang="zh-CN" altLang="en-US" dirty="0" smtClean="0"/>
              <a:t>来替换</a:t>
            </a:r>
            <a:r>
              <a:rPr lang="en-US" altLang="zh-CN" dirty="0" err="1" smtClean="0"/>
              <a:t>nxn</a:t>
            </a:r>
            <a:r>
              <a:rPr lang="zh-CN" altLang="en-US" dirty="0" smtClean="0"/>
              <a:t>的</a:t>
            </a:r>
            <a:r>
              <a:rPr lang="zh-CN" altLang="en-US" dirty="0"/>
              <a:t>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 smtClean="0">
                <a:solidFill>
                  <a:srgbClr val="FF0000"/>
                </a:solidFill>
              </a:rPr>
              <a:t>直连</a:t>
            </a:r>
            <a:r>
              <a:rPr lang="zh-CN" altLang="en-US" sz="2800" dirty="0">
                <a:solidFill>
                  <a:srgbClr val="FF0000"/>
                </a:solidFill>
              </a:rPr>
              <a:t>边</a:t>
            </a:r>
            <a:r>
              <a:rPr lang="zh-CN" altLang="en-US" sz="2800" dirty="0"/>
              <a:t>的方式来提高信息的传播效率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/>
              <a:t>假设在一个深度网络中，我们期望一个非线性单元（可以为一层或</a:t>
            </a:r>
            <a:r>
              <a:rPr lang="zh-CN" altLang="en-US" sz="2800" dirty="0" smtClean="0"/>
              <a:t>多层的卷积</a:t>
            </a:r>
            <a:r>
              <a:rPr lang="zh-CN" altLang="en-US" sz="2800" dirty="0"/>
              <a:t>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将</a:t>
            </a:r>
            <a:r>
              <a:rPr lang="zh-CN" altLang="en-US" sz="2800" dirty="0"/>
              <a:t>目标函数拆分成两部分：</a:t>
            </a:r>
            <a:r>
              <a:rPr lang="zh-CN" altLang="en-US" sz="2800" dirty="0" smtClean="0">
                <a:solidFill>
                  <a:srgbClr val="FF0000"/>
                </a:solidFill>
              </a:rPr>
              <a:t>恒等函数</a:t>
            </a:r>
            <a:r>
              <a:rPr lang="zh-CN" altLang="en-US" sz="2800" dirty="0" smtClean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</a:t>
            </a:r>
            <a:r>
              <a:rPr lang="zh-CN" altLang="en-US" sz="2800" dirty="0" smtClean="0">
                <a:solidFill>
                  <a:srgbClr val="FF0000"/>
                </a:solidFill>
              </a:rPr>
              <a:t>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卷积神经网络有三个结构上的特性：</a:t>
            </a:r>
          </a:p>
          <a:p>
            <a:pPr lvl="1"/>
            <a:r>
              <a:rPr lang="zh-CN" altLang="en-US" dirty="0" smtClean="0"/>
              <a:t>局部连接</a:t>
            </a:r>
          </a:p>
          <a:p>
            <a:pPr lvl="1"/>
            <a:r>
              <a:rPr lang="zh-CN" altLang="en-US" dirty="0" smtClean="0"/>
              <a:t>权重共享</a:t>
            </a:r>
          </a:p>
          <a:p>
            <a:pPr lvl="1"/>
            <a:r>
              <a:rPr lang="zh-CN" altLang="en-US" dirty="0" smtClean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残差单元</a:t>
            </a:r>
            <a:endParaRPr lang="zh-CN" altLang="en-US" dirty="0"/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Ngram</a:t>
            </a:r>
            <a:r>
              <a:rPr lang="zh-CN" altLang="en-US" dirty="0" smtClean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</a:rPr>
              <a:t>如何用卷积操作来实现？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文本序列的卷积模型</a:t>
            </a:r>
            <a:endParaRPr lang="zh-CN" altLang="en-US" dirty="0"/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</a:t>
            </a:r>
            <a:r>
              <a:rPr lang="zh-CN" altLang="en-US" dirty="0"/>
              <a:t>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的句子表示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卷积的应用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分布式</a:t>
            </a:r>
            <a:r>
              <a:rPr lang="zh-CN" altLang="en-US" sz="2000" dirty="0"/>
              <a:t>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sz="2800" dirty="0" smtClean="0"/>
                  <a:t>卷积</a:t>
                </a:r>
                <a:r>
                  <a:rPr lang="zh-CN" altLang="en-US" sz="2800" dirty="0"/>
                  <a:t>经常用在信号处理中，用于计算信号的延迟累积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r>
                  <a:rPr lang="zh-CN" altLang="en-US" sz="2800" dirty="0" smtClean="0"/>
                  <a:t>假设</a:t>
                </a:r>
                <a:r>
                  <a:rPr lang="zh-CN" altLang="en-US" sz="2800" dirty="0"/>
                  <a:t>一</a:t>
                </a:r>
                <a:r>
                  <a:rPr lang="zh-CN" altLang="en-US" sz="2800" dirty="0" smtClean="0"/>
                  <a:t>个信号发生器</a:t>
                </a:r>
                <a:r>
                  <a:rPr lang="zh-CN" altLang="en-US" sz="2800" dirty="0"/>
                  <a:t>每个时刻</a:t>
                </a:r>
                <a:r>
                  <a:rPr lang="en-US" altLang="zh-CN" sz="2800" dirty="0"/>
                  <a:t>t</a:t>
                </a:r>
                <a:r>
                  <a:rPr lang="zh-CN" altLang="en-US" sz="2800" dirty="0"/>
                  <a:t>产生一个信号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/>
                  <a:t>，其信息的衰减率为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:endParaRPr lang="en-US" altLang="zh-CN" sz="2800" dirty="0" smtClean="0"/>
              </a:p>
              <a:p>
                <a:pPr lvl="1"/>
                <a:r>
                  <a:rPr lang="zh-CN" altLang="en-US" sz="2000" dirty="0" smtClean="0"/>
                  <a:t>即</a:t>
                </a:r>
                <a:r>
                  <a:rPr lang="zh-CN" altLang="en-US" sz="2000" dirty="0"/>
                  <a:t>在</a:t>
                </a:r>
                <a:r>
                  <a:rPr lang="en-US" altLang="zh-CN" sz="2000" dirty="0"/>
                  <a:t>k−1</a:t>
                </a:r>
                <a:r>
                  <a:rPr lang="zh-CN" altLang="en-US" sz="2000" dirty="0" smtClean="0"/>
                  <a:t>个时间步长后，信息为原来的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倍。</a:t>
                </a:r>
                <a:endParaRPr lang="en-US" altLang="zh-CN" sz="2000" dirty="0" smtClean="0"/>
              </a:p>
              <a:p>
                <a:r>
                  <a:rPr lang="zh-CN" altLang="en-US" sz="2800" dirty="0" smtClean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1,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1/2,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1/4</a:t>
                </a:r>
                <a:r>
                  <a:rPr lang="zh-CN" altLang="en-US" sz="2800" dirty="0" smtClean="0"/>
                  <a:t>，那么在时刻</a:t>
                </a:r>
                <a:r>
                  <a:rPr lang="en-US" altLang="zh-CN" sz="2800" dirty="0" smtClean="0"/>
                  <a:t>t</a:t>
                </a:r>
                <a:r>
                  <a:rPr lang="zh-CN" altLang="en-US" sz="2800" dirty="0"/>
                  <a:t>收到的信号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为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235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7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图像生成</a:t>
            </a:r>
            <a:endParaRPr lang="zh-CN" altLang="en-US" dirty="0"/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画风迁移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一个输入信号</a:t>
                </a:r>
                <a:r>
                  <a:rPr lang="zh-CN" altLang="en-US" dirty="0" smtClean="0"/>
                  <a:t>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 smtClean="0"/>
                  <a:t>,</a:t>
                </a:r>
                <a:r>
                  <a:rPr lang="zh-CN" altLang="en-US" dirty="0" smtClean="0"/>
                  <a:t>卷积</a:t>
                </a:r>
                <a:r>
                  <a:rPr lang="zh-CN" altLang="en-US" dirty="0"/>
                  <a:t>的输出为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在图像处理中，图像是</a:t>
            </a:r>
            <a:r>
              <a:rPr lang="zh-CN" altLang="en-US" dirty="0"/>
              <a:t>以二维矩阵的形式输入到神经网络中，因此我们需要二维卷积</a:t>
            </a:r>
            <a:r>
              <a:rPr lang="zh-CN" altLang="en-US" dirty="0" smtClean="0"/>
              <a:t>。</a:t>
            </a:r>
            <a:endParaRPr lang="en-US" altLang="zh-CN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420"/>
            <a:ext cx="6172200" cy="2438740"/>
          </a:xfrm>
          <a:prstGeom prst="rect">
            <a:avLst/>
          </a:prstGeom>
        </p:spPr>
      </p:pic>
      <p:pic>
        <p:nvPicPr>
          <p:cNvPr id="1026" name="Picture 2" descr="../_images/padding_strides_od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3" y="2194098"/>
            <a:ext cx="2682438" cy="2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两维卷积示例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5961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的结果按输出长度不同</a:t>
            </a:r>
            <a:r>
              <a:rPr lang="zh-CN" altLang="en-US"/>
              <a:t>可以</a:t>
            </a:r>
            <a:r>
              <a:rPr lang="zh-CN" altLang="en-US" smtClean="0"/>
              <a:t>分为三类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宽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等长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在早期的文献中，</a:t>
            </a:r>
            <a:r>
              <a:rPr lang="zh-CN" altLang="en-US" dirty="0"/>
              <a:t>卷积一般默认为窄卷积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而目前的文献中，</a:t>
            </a:r>
            <a:r>
              <a:rPr lang="zh-CN" altLang="en-US" dirty="0"/>
              <a:t>卷积一般默认</a:t>
            </a:r>
            <a:r>
              <a:rPr lang="zh-CN" altLang="en-US" dirty="0" smtClean="0"/>
              <a:t>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8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17640</TotalTime>
  <Words>1607</Words>
  <Application>Microsoft Office PowerPoint</Application>
  <PresentationFormat>全屏显示(4:3)</PresentationFormat>
  <Paragraphs>179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</vt:lpstr>
      <vt:lpstr>卷积</vt:lpstr>
      <vt:lpstr>两维卷积</vt:lpstr>
      <vt:lpstr>两维卷积示例</vt:lpstr>
      <vt:lpstr>卷积扩展</vt:lpstr>
      <vt:lpstr>卷积类型</vt:lpstr>
      <vt:lpstr>转置卷积/微步卷积</vt:lpstr>
      <vt:lpstr>空洞卷积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AlphaGo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1774</cp:revision>
  <dcterms:created xsi:type="dcterms:W3CDTF">2009-03-19T21:17:53Z</dcterms:created>
  <dcterms:modified xsi:type="dcterms:W3CDTF">2018-10-18T09:01:39Z</dcterms:modified>
</cp:coreProperties>
</file>